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3" r:id="rId2"/>
  </p:sldIdLst>
  <p:sldSz cx="9906000" cy="6858000" type="A4"/>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3" autoAdjust="0"/>
    <p:restoredTop sz="95455" autoAdjust="0"/>
  </p:normalViewPr>
  <p:slideViewPr>
    <p:cSldViewPr snapToGrid="0">
      <p:cViewPr varScale="1">
        <p:scale>
          <a:sx n="114" d="100"/>
          <a:sy n="114" d="100"/>
        </p:scale>
        <p:origin x="111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6BC9C17-5FDD-4192-A5DC-004A5029F913}" type="datetimeFigureOut">
              <a:rPr lang="en-IN" smtClean="0"/>
              <a:t>31-08-2026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F003494-EED6-45EB-B79A-1A4C9312A0C5}" type="slidenum">
              <a:rPr lang="en-IN" smtClean="0"/>
              <a:t>‹#›</a:t>
            </a:fld>
            <a:endParaRPr lang="en-IN"/>
          </a:p>
        </p:txBody>
      </p:sp>
    </p:spTree>
    <p:extLst>
      <p:ext uri="{BB962C8B-B14F-4D97-AF65-F5344CB8AC3E}">
        <p14:creationId xmlns:p14="http://schemas.microsoft.com/office/powerpoint/2010/main" val="142225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6BC9C17-5FDD-4192-A5DC-004A5029F913}" type="datetimeFigureOut">
              <a:rPr lang="en-IN" smtClean="0"/>
              <a:t>31-08-2026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F003494-EED6-45EB-B79A-1A4C9312A0C5}" type="slidenum">
              <a:rPr lang="en-IN" smtClean="0"/>
              <a:t>‹#›</a:t>
            </a:fld>
            <a:endParaRPr lang="en-IN"/>
          </a:p>
        </p:txBody>
      </p:sp>
    </p:spTree>
    <p:extLst>
      <p:ext uri="{BB962C8B-B14F-4D97-AF65-F5344CB8AC3E}">
        <p14:creationId xmlns:p14="http://schemas.microsoft.com/office/powerpoint/2010/main" val="8963663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6BC9C17-5FDD-4192-A5DC-004A5029F913}" type="datetimeFigureOut">
              <a:rPr lang="en-IN" smtClean="0"/>
              <a:t>31-08-2026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F003494-EED6-45EB-B79A-1A4C9312A0C5}" type="slidenum">
              <a:rPr lang="en-IN" smtClean="0"/>
              <a:t>‹#›</a:t>
            </a:fld>
            <a:endParaRPr lang="en-IN"/>
          </a:p>
        </p:txBody>
      </p:sp>
    </p:spTree>
    <p:extLst>
      <p:ext uri="{BB962C8B-B14F-4D97-AF65-F5344CB8AC3E}">
        <p14:creationId xmlns:p14="http://schemas.microsoft.com/office/powerpoint/2010/main" val="959621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6BC9C17-5FDD-4192-A5DC-004A5029F913}" type="datetimeFigureOut">
              <a:rPr lang="en-IN" smtClean="0"/>
              <a:t>31-08-2026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F003494-EED6-45EB-B79A-1A4C9312A0C5}" type="slidenum">
              <a:rPr lang="en-IN" smtClean="0"/>
              <a:t>‹#›</a:t>
            </a:fld>
            <a:endParaRPr lang="en-IN"/>
          </a:p>
        </p:txBody>
      </p:sp>
    </p:spTree>
    <p:extLst>
      <p:ext uri="{BB962C8B-B14F-4D97-AF65-F5344CB8AC3E}">
        <p14:creationId xmlns:p14="http://schemas.microsoft.com/office/powerpoint/2010/main" val="1853138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6BC9C17-5FDD-4192-A5DC-004A5029F913}" type="datetimeFigureOut">
              <a:rPr lang="en-IN" smtClean="0"/>
              <a:t>31-08-2026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F003494-EED6-45EB-B79A-1A4C9312A0C5}" type="slidenum">
              <a:rPr lang="en-IN" smtClean="0"/>
              <a:t>‹#›</a:t>
            </a:fld>
            <a:endParaRPr lang="en-IN"/>
          </a:p>
        </p:txBody>
      </p:sp>
    </p:spTree>
    <p:extLst>
      <p:ext uri="{BB962C8B-B14F-4D97-AF65-F5344CB8AC3E}">
        <p14:creationId xmlns:p14="http://schemas.microsoft.com/office/powerpoint/2010/main" val="234644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6BC9C17-5FDD-4192-A5DC-004A5029F913}" type="datetimeFigureOut">
              <a:rPr lang="en-IN" smtClean="0"/>
              <a:t>31-08-2026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F003494-EED6-45EB-B79A-1A4C9312A0C5}" type="slidenum">
              <a:rPr lang="en-IN" smtClean="0"/>
              <a:t>‹#›</a:t>
            </a:fld>
            <a:endParaRPr lang="en-IN"/>
          </a:p>
        </p:txBody>
      </p:sp>
    </p:spTree>
    <p:extLst>
      <p:ext uri="{BB962C8B-B14F-4D97-AF65-F5344CB8AC3E}">
        <p14:creationId xmlns:p14="http://schemas.microsoft.com/office/powerpoint/2010/main" val="189328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6BC9C17-5FDD-4192-A5DC-004A5029F913}" type="datetimeFigureOut">
              <a:rPr lang="en-IN" smtClean="0"/>
              <a:t>31-08-2026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6F003494-EED6-45EB-B79A-1A4C9312A0C5}" type="slidenum">
              <a:rPr lang="en-IN" smtClean="0"/>
              <a:t>‹#›</a:t>
            </a:fld>
            <a:endParaRPr lang="en-IN"/>
          </a:p>
        </p:txBody>
      </p:sp>
    </p:spTree>
    <p:extLst>
      <p:ext uri="{BB962C8B-B14F-4D97-AF65-F5344CB8AC3E}">
        <p14:creationId xmlns:p14="http://schemas.microsoft.com/office/powerpoint/2010/main" val="1884945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6BC9C17-5FDD-4192-A5DC-004A5029F913}" type="datetimeFigureOut">
              <a:rPr lang="en-IN" smtClean="0"/>
              <a:t>31-08-2026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6F003494-EED6-45EB-B79A-1A4C9312A0C5}" type="slidenum">
              <a:rPr lang="en-IN" smtClean="0"/>
              <a:t>‹#›</a:t>
            </a:fld>
            <a:endParaRPr lang="en-IN"/>
          </a:p>
        </p:txBody>
      </p:sp>
    </p:spTree>
    <p:extLst>
      <p:ext uri="{BB962C8B-B14F-4D97-AF65-F5344CB8AC3E}">
        <p14:creationId xmlns:p14="http://schemas.microsoft.com/office/powerpoint/2010/main" val="4029360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BC9C17-5FDD-4192-A5DC-004A5029F913}" type="datetimeFigureOut">
              <a:rPr lang="en-IN" smtClean="0"/>
              <a:t>31-08-2026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6F003494-EED6-45EB-B79A-1A4C9312A0C5}" type="slidenum">
              <a:rPr lang="en-IN" smtClean="0"/>
              <a:t>‹#›</a:t>
            </a:fld>
            <a:endParaRPr lang="en-IN"/>
          </a:p>
        </p:txBody>
      </p:sp>
    </p:spTree>
    <p:extLst>
      <p:ext uri="{BB962C8B-B14F-4D97-AF65-F5344CB8AC3E}">
        <p14:creationId xmlns:p14="http://schemas.microsoft.com/office/powerpoint/2010/main" val="1829147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BC9C17-5FDD-4192-A5DC-004A5029F913}" type="datetimeFigureOut">
              <a:rPr lang="en-IN" smtClean="0"/>
              <a:t>31-08-2026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F003494-EED6-45EB-B79A-1A4C9312A0C5}" type="slidenum">
              <a:rPr lang="en-IN" smtClean="0"/>
              <a:t>‹#›</a:t>
            </a:fld>
            <a:endParaRPr lang="en-IN"/>
          </a:p>
        </p:txBody>
      </p:sp>
    </p:spTree>
    <p:extLst>
      <p:ext uri="{BB962C8B-B14F-4D97-AF65-F5344CB8AC3E}">
        <p14:creationId xmlns:p14="http://schemas.microsoft.com/office/powerpoint/2010/main" val="2209390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BC9C17-5FDD-4192-A5DC-004A5029F913}" type="datetimeFigureOut">
              <a:rPr lang="en-IN" smtClean="0"/>
              <a:t>31-08-2026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F003494-EED6-45EB-B79A-1A4C9312A0C5}" type="slidenum">
              <a:rPr lang="en-IN" smtClean="0"/>
              <a:t>‹#›</a:t>
            </a:fld>
            <a:endParaRPr lang="en-IN"/>
          </a:p>
        </p:txBody>
      </p:sp>
    </p:spTree>
    <p:extLst>
      <p:ext uri="{BB962C8B-B14F-4D97-AF65-F5344CB8AC3E}">
        <p14:creationId xmlns:p14="http://schemas.microsoft.com/office/powerpoint/2010/main" val="560825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BC9C17-5FDD-4192-A5DC-004A5029F913}" type="datetimeFigureOut">
              <a:rPr lang="en-IN" smtClean="0"/>
              <a:t>31-08-2026</a:t>
            </a:fld>
            <a:endParaRPr lang="en-IN"/>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003494-EED6-45EB-B79A-1A4C9312A0C5}" type="slidenum">
              <a:rPr lang="en-IN" smtClean="0"/>
              <a:t>‹#›</a:t>
            </a:fld>
            <a:endParaRPr lang="en-IN"/>
          </a:p>
        </p:txBody>
      </p:sp>
    </p:spTree>
    <p:extLst>
      <p:ext uri="{BB962C8B-B14F-4D97-AF65-F5344CB8AC3E}">
        <p14:creationId xmlns:p14="http://schemas.microsoft.com/office/powerpoint/2010/main" val="25200875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cup.edu.in/mmttc" TargetMode="External"/><Relationship Id="rId7" Type="http://schemas.openxmlformats.org/officeDocument/2006/relationships/image" Target="../media/image2.png"/><Relationship Id="rId2" Type="http://schemas.openxmlformats.org/officeDocument/2006/relationships/hyperlink" Target="https://mmc.ugc.ac.in/" TargetMode="External"/><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6.jpeg"/><Relationship Id="rId5" Type="http://schemas.openxmlformats.org/officeDocument/2006/relationships/image" Target="../media/image1.png"/><Relationship Id="rId10" Type="http://schemas.openxmlformats.org/officeDocument/2006/relationships/image" Target="../media/image5.png"/><Relationship Id="rId4" Type="http://schemas.openxmlformats.org/officeDocument/2006/relationships/hyperlink" Target="mailto:mmttc@cup.edu.in" TargetMode="External"/><Relationship Id="rId9"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50000">
              <a:schemeClr val="bg1"/>
            </a:gs>
            <a:gs pos="23000">
              <a:schemeClr val="accent1">
                <a:lumMod val="5000"/>
                <a:lumOff val="95000"/>
              </a:schemeClr>
            </a:gs>
            <a:gs pos="79000">
              <a:schemeClr val="accent1">
                <a:lumMod val="20000"/>
                <a:lumOff val="80000"/>
              </a:schemeClr>
            </a:gs>
            <a:gs pos="100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3" name="Rectangle 6"/>
          <p:cNvSpPr>
            <a:spLocks noChangeArrowheads="1"/>
          </p:cNvSpPr>
          <p:nvPr/>
        </p:nvSpPr>
        <p:spPr bwMode="auto">
          <a:xfrm>
            <a:off x="52388" y="938002"/>
            <a:ext cx="3289526" cy="3016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lang="en-US" altLang="en-US" sz="1400" b="1" dirty="0">
                <a:latin typeface="Cambria" panose="02040503050406030204" pitchFamily="18" charset="0"/>
                <a:ea typeface="Cambria" panose="02040503050406030204" pitchFamily="18" charset="0"/>
              </a:rPr>
              <a:t>ONE-WEEK </a:t>
            </a:r>
          </a:p>
          <a:p>
            <a:pPr lvl="0" algn="ctr" eaLnBrk="0" fontAlgn="base" hangingPunct="0">
              <a:spcBef>
                <a:spcPct val="0"/>
              </a:spcBef>
              <a:spcAft>
                <a:spcPct val="0"/>
              </a:spcAft>
            </a:pPr>
            <a:r>
              <a:rPr lang="en-US" altLang="en-US" sz="1400" b="1" dirty="0">
                <a:latin typeface="Cambria" panose="02040503050406030204" pitchFamily="18" charset="0"/>
                <a:ea typeface="Cambria" panose="02040503050406030204" pitchFamily="18" charset="0"/>
              </a:rPr>
              <a:t>SHORT TERM PROGRAMME (Online)</a:t>
            </a:r>
          </a:p>
          <a:p>
            <a:pPr lvl="0" algn="ctr" eaLnBrk="0" fontAlgn="base" hangingPunct="0">
              <a:spcBef>
                <a:spcPct val="0"/>
              </a:spcBef>
              <a:spcAft>
                <a:spcPct val="0"/>
              </a:spcAft>
            </a:pPr>
            <a:r>
              <a:rPr lang="en-US" altLang="en-US" sz="1400" dirty="0">
                <a:latin typeface="Cambria" panose="02040503050406030204" pitchFamily="18" charset="0"/>
                <a:ea typeface="Cambria" panose="02040503050406030204" pitchFamily="18" charset="0"/>
              </a:rPr>
              <a:t>on</a:t>
            </a:r>
          </a:p>
          <a:p>
            <a:pPr lvl="0" algn="ctr" eaLnBrk="0" fontAlgn="base" hangingPunct="0">
              <a:spcBef>
                <a:spcPct val="0"/>
              </a:spcBef>
              <a:spcAft>
                <a:spcPct val="0"/>
              </a:spcAft>
            </a:pPr>
            <a:r>
              <a:rPr lang="en-US" altLang="en-US" b="1" dirty="0">
                <a:ln w="0"/>
                <a:solidFill>
                  <a:schemeClr val="accent1">
                    <a:lumMod val="50000"/>
                  </a:schemeClr>
                </a:solidFill>
                <a:latin typeface="Cambria" panose="02040503050406030204" pitchFamily="18" charset="0"/>
                <a:ea typeface="Cambria" panose="02040503050406030204" pitchFamily="18" charset="0"/>
              </a:rPr>
              <a:t>“Advances in Life Sciences: Emerging Trends, Innovations, and Future Perspectives”</a:t>
            </a:r>
          </a:p>
          <a:p>
            <a:pPr lvl="0" algn="ctr" eaLnBrk="0" fontAlgn="base" hangingPunct="0">
              <a:spcBef>
                <a:spcPct val="0"/>
              </a:spcBef>
              <a:spcAft>
                <a:spcPct val="0"/>
              </a:spcAft>
            </a:pPr>
            <a:r>
              <a:rPr lang="en-US" altLang="en-US" sz="1600" b="1" dirty="0">
                <a:solidFill>
                  <a:schemeClr val="accent6">
                    <a:lumMod val="50000"/>
                  </a:scheme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12</a:t>
            </a:r>
            <a:r>
              <a:rPr lang="en-US" altLang="en-US" sz="1600" b="1" baseline="30000" dirty="0">
                <a:solidFill>
                  <a:schemeClr val="accent6">
                    <a:lumMod val="50000"/>
                  </a:scheme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th</a:t>
            </a:r>
            <a:r>
              <a:rPr lang="en-US" altLang="en-US" sz="1600" b="1" dirty="0">
                <a:solidFill>
                  <a:schemeClr val="accent6">
                    <a:lumMod val="50000"/>
                  </a:scheme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to 17</a:t>
            </a:r>
            <a:r>
              <a:rPr lang="en-US" altLang="en-US" sz="1600" b="1" baseline="30000" dirty="0">
                <a:solidFill>
                  <a:schemeClr val="accent6">
                    <a:lumMod val="50000"/>
                  </a:scheme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th  </a:t>
            </a:r>
            <a:r>
              <a:rPr lang="en-US" altLang="en-US" sz="1600" b="1" dirty="0">
                <a:solidFill>
                  <a:schemeClr val="accent6">
                    <a:lumMod val="50000"/>
                  </a:scheme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October, 2026</a:t>
            </a:r>
          </a:p>
          <a:p>
            <a:pPr algn="ctr" eaLnBrk="0" fontAlgn="base" hangingPunct="0">
              <a:spcBef>
                <a:spcPct val="0"/>
              </a:spcBef>
              <a:spcAft>
                <a:spcPct val="0"/>
              </a:spcAft>
            </a:pPr>
            <a:endParaRPr lang="en-US" altLang="en-US" sz="800" dirty="0">
              <a:latin typeface="Cambria" panose="02040503050406030204" pitchFamily="18" charset="0"/>
              <a:ea typeface="Cambria" panose="02040503050406030204" pitchFamily="18" charset="0"/>
            </a:endParaRPr>
          </a:p>
          <a:p>
            <a:pPr algn="ctr" eaLnBrk="0" fontAlgn="base" hangingPunct="0">
              <a:spcBef>
                <a:spcPct val="0"/>
              </a:spcBef>
              <a:spcAft>
                <a:spcPct val="0"/>
              </a:spcAft>
            </a:pPr>
            <a:r>
              <a:rPr lang="en-US" altLang="en-US" sz="1100" dirty="0">
                <a:latin typeface="Cambria" panose="02040503050406030204" pitchFamily="18" charset="0"/>
                <a:ea typeface="Cambria" panose="02040503050406030204" pitchFamily="18" charset="0"/>
              </a:rPr>
              <a:t>In collaboration with </a:t>
            </a: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400" dirty="0">
              <a:latin typeface="Cambria" panose="02040503050406030204" pitchFamily="18" charset="0"/>
              <a:ea typeface="Cambria" panose="020405030504060302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1100" b="1" dirty="0">
                <a:latin typeface="Cambria" panose="02040503050406030204" pitchFamily="18" charset="0"/>
                <a:ea typeface="Cambria" panose="02040503050406030204" pitchFamily="18" charset="0"/>
              </a:rPr>
              <a:t>Department of Zoology</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1100" b="1" dirty="0">
                <a:latin typeface="Cambria" panose="02040503050406030204" pitchFamily="18" charset="0"/>
                <a:ea typeface="Cambria" panose="02040503050406030204" pitchFamily="18" charset="0"/>
              </a:rPr>
              <a:t>Central University of Punjab</a:t>
            </a: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1100" b="1" dirty="0">
              <a:latin typeface="Cambria" panose="02040503050406030204" pitchFamily="18" charset="0"/>
              <a:ea typeface="Cambria" panose="020405030504060302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400" dirty="0">
              <a:latin typeface="Cambria" panose="02040503050406030204" pitchFamily="18" charset="0"/>
              <a:ea typeface="Cambria" panose="02040503050406030204" pitchFamily="18" charset="0"/>
            </a:endParaRPr>
          </a:p>
        </p:txBody>
      </p:sp>
      <p:sp>
        <p:nvSpPr>
          <p:cNvPr id="24" name="Rectangle 20"/>
          <p:cNvSpPr>
            <a:spLocks noChangeArrowheads="1"/>
          </p:cNvSpPr>
          <p:nvPr/>
        </p:nvSpPr>
        <p:spPr bwMode="auto">
          <a:xfrm>
            <a:off x="3328306" y="80282"/>
            <a:ext cx="3268435" cy="6909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algn="just">
              <a:lnSpc>
                <a:spcPct val="150000"/>
              </a:lnSpc>
            </a:pPr>
            <a:r>
              <a:rPr lang="en-US" sz="1000" b="1" dirty="0">
                <a:latin typeface="Cambria" panose="02040503050406030204" pitchFamily="18" charset="0"/>
                <a:ea typeface="Cambria" panose="02040503050406030204" pitchFamily="18" charset="0"/>
              </a:rPr>
              <a:t>About Central University of Punjab</a:t>
            </a:r>
          </a:p>
          <a:p>
            <a:pPr algn="just">
              <a:lnSpc>
                <a:spcPct val="150000"/>
              </a:lnSpc>
            </a:pPr>
            <a:r>
              <a:rPr lang="en-US" sz="1000" dirty="0">
                <a:latin typeface="Cambria" panose="02040503050406030204" pitchFamily="18" charset="0"/>
                <a:ea typeface="Cambria" panose="02040503050406030204" pitchFamily="18" charset="0"/>
              </a:rPr>
              <a:t>The Central University of Punjab was established in 2009, along with 12 other Central Universities, by an Act of Parliament (No. 25 of 2009). The university's mission is to provide various instructional and research facilities across integrated and cross-disciplines, promote teaching, learning, and research innovation, and cross-pollinate new ideas, technologies, and world-views. </a:t>
            </a:r>
          </a:p>
          <a:p>
            <a:pPr algn="just"/>
            <a:endParaRPr lang="en-US" sz="400" dirty="0">
              <a:latin typeface="Cambria" panose="02040503050406030204" pitchFamily="18" charset="0"/>
              <a:ea typeface="Cambria" panose="02040503050406030204" pitchFamily="18" charset="0"/>
            </a:endParaRPr>
          </a:p>
          <a:p>
            <a:pPr algn="just">
              <a:lnSpc>
                <a:spcPct val="150000"/>
              </a:lnSpc>
            </a:pPr>
            <a:r>
              <a:rPr lang="en-US" sz="1000" b="1" dirty="0">
                <a:latin typeface="Cambria" panose="02040503050406030204" pitchFamily="18" charset="0"/>
                <a:ea typeface="Cambria" panose="02040503050406030204" pitchFamily="18" charset="0"/>
              </a:rPr>
              <a:t>About Malaviya Mission Teacher Training Centre</a:t>
            </a:r>
          </a:p>
          <a:p>
            <a:pPr algn="just">
              <a:lnSpc>
                <a:spcPct val="150000"/>
              </a:lnSpc>
            </a:pPr>
            <a:r>
              <a:rPr lang="en-US" sz="1000" dirty="0">
                <a:latin typeface="Cambria" panose="02040503050406030204" pitchFamily="18" charset="0"/>
                <a:ea typeface="Cambria" panose="02040503050406030204" pitchFamily="18" charset="0"/>
              </a:rPr>
              <a:t>The Malaviya Mission Teacher Training Programme (MMTTP) has been re-launched by restructuring existing mechanisms to enhance the capacity and training of teachers/faculty. The mission aims to transform higher education by integrating Indian values and ethos into teaching, research, publications, patents, and institutional development.</a:t>
            </a:r>
          </a:p>
          <a:p>
            <a:pPr algn="just"/>
            <a:endParaRPr lang="en-US" sz="400" dirty="0">
              <a:latin typeface="Cambria" panose="02040503050406030204" pitchFamily="18" charset="0"/>
              <a:ea typeface="Cambria" panose="02040503050406030204" pitchFamily="18" charset="0"/>
            </a:endParaRPr>
          </a:p>
          <a:p>
            <a:pPr algn="just">
              <a:lnSpc>
                <a:spcPct val="150000"/>
              </a:lnSpc>
            </a:pPr>
            <a:r>
              <a:rPr lang="en-US" sz="1000" b="1" dirty="0">
                <a:latin typeface="Cambria" panose="02040503050406030204" pitchFamily="18" charset="0"/>
                <a:ea typeface="Cambria" panose="02040503050406030204" pitchFamily="18" charset="0"/>
              </a:rPr>
              <a:t>BENEFIT</a:t>
            </a:r>
          </a:p>
          <a:p>
            <a:pPr algn="just">
              <a:lnSpc>
                <a:spcPct val="150000"/>
              </a:lnSpc>
            </a:pPr>
            <a:r>
              <a:rPr lang="en-US" sz="1000" dirty="0">
                <a:latin typeface="Cambria" panose="02040503050406030204" pitchFamily="18" charset="0"/>
                <a:ea typeface="Cambria" panose="02040503050406030204" pitchFamily="18" charset="0"/>
              </a:rPr>
              <a:t>This programme shall be taken into consideration for fulfillment of the requirements as laid down in Career Advancement Scheme of UGC.</a:t>
            </a:r>
          </a:p>
          <a:p>
            <a:pPr algn="just"/>
            <a:endParaRPr lang="en-US" sz="400" dirty="0">
              <a:latin typeface="Cambria" panose="02040503050406030204" pitchFamily="18" charset="0"/>
              <a:ea typeface="Cambria" panose="02040503050406030204" pitchFamily="18" charset="0"/>
            </a:endParaRPr>
          </a:p>
          <a:p>
            <a:pPr>
              <a:lnSpc>
                <a:spcPct val="150000"/>
              </a:lnSpc>
            </a:pPr>
            <a:r>
              <a:rPr lang="en-US" sz="1000" b="1" dirty="0">
                <a:latin typeface="Cambria" panose="02040503050406030204" pitchFamily="18" charset="0"/>
                <a:ea typeface="Cambria" panose="02040503050406030204" pitchFamily="18" charset="0"/>
              </a:rPr>
              <a:t>WHO CAN APPLY</a:t>
            </a:r>
          </a:p>
          <a:p>
            <a:pPr algn="just">
              <a:lnSpc>
                <a:spcPct val="150000"/>
              </a:lnSpc>
            </a:pPr>
            <a:r>
              <a:rPr lang="en-US" sz="1000" dirty="0">
                <a:latin typeface="Cambria" panose="02040503050406030204" pitchFamily="18" charset="0"/>
                <a:ea typeface="Cambria" panose="02040503050406030204" pitchFamily="18" charset="0"/>
              </a:rPr>
              <a:t>Faculty members (Permanent, Contractual, Ad-hoc) working in universities and colleges that are included under Section 2(f) of the UGC Act. The teachers of colleges that do not yet come within the purview of Section 2(f), but have been affiliated to a university for at least three years, will be permitted to participate in the courses. </a:t>
            </a:r>
            <a:endParaRPr lang="en-US" sz="500" dirty="0">
              <a:latin typeface="Cambria" panose="02040503050406030204" pitchFamily="18" charset="0"/>
              <a:ea typeface="Cambria" panose="02040503050406030204" pitchFamily="18" charset="0"/>
            </a:endParaRPr>
          </a:p>
        </p:txBody>
      </p:sp>
      <p:sp>
        <p:nvSpPr>
          <p:cNvPr id="25" name="Rectangle 20"/>
          <p:cNvSpPr>
            <a:spLocks noChangeArrowheads="1"/>
          </p:cNvSpPr>
          <p:nvPr/>
        </p:nvSpPr>
        <p:spPr bwMode="auto">
          <a:xfrm>
            <a:off x="6596741" y="91168"/>
            <a:ext cx="3272973" cy="6917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algn="just">
              <a:lnSpc>
                <a:spcPct val="150000"/>
              </a:lnSpc>
            </a:pPr>
            <a:r>
              <a:rPr lang="en-US" sz="1100" b="1" dirty="0">
                <a:solidFill>
                  <a:srgbClr val="C00000"/>
                </a:solidFill>
                <a:latin typeface="Cambria" panose="02040503050406030204" pitchFamily="18" charset="0"/>
                <a:ea typeface="Cambria" panose="02040503050406030204" pitchFamily="18" charset="0"/>
              </a:rPr>
              <a:t>IMPORTANT DATE</a:t>
            </a:r>
          </a:p>
          <a:p>
            <a:pPr algn="just"/>
            <a:r>
              <a:rPr lang="en-US" sz="1100" b="1" dirty="0">
                <a:latin typeface="Cambria" panose="02040503050406030204" pitchFamily="18" charset="0"/>
                <a:ea typeface="Cambria" panose="02040503050406030204" pitchFamily="18" charset="0"/>
              </a:rPr>
              <a:t>Course Date: </a:t>
            </a:r>
            <a:r>
              <a:rPr lang="en-US" sz="1100" dirty="0">
                <a:latin typeface="Cambria" panose="02040503050406030204" pitchFamily="18" charset="0"/>
                <a:ea typeface="Cambria" panose="02040503050406030204" pitchFamily="18" charset="0"/>
              </a:rPr>
              <a:t>12</a:t>
            </a:r>
            <a:r>
              <a:rPr lang="en-US" sz="1100" baseline="30000" dirty="0">
                <a:latin typeface="Cambria" panose="02040503050406030204" pitchFamily="18" charset="0"/>
                <a:ea typeface="Cambria" panose="02040503050406030204" pitchFamily="18" charset="0"/>
              </a:rPr>
              <a:t>th</a:t>
            </a:r>
            <a:r>
              <a:rPr lang="en-US" sz="1100" dirty="0">
                <a:latin typeface="Cambria" panose="02040503050406030204" pitchFamily="18" charset="0"/>
                <a:ea typeface="Cambria" panose="02040503050406030204" pitchFamily="18" charset="0"/>
              </a:rPr>
              <a:t> to 17</a:t>
            </a:r>
            <a:r>
              <a:rPr lang="en-US" sz="1100" baseline="30000" dirty="0">
                <a:latin typeface="Cambria" panose="02040503050406030204" pitchFamily="18" charset="0"/>
                <a:ea typeface="Cambria" panose="02040503050406030204" pitchFamily="18" charset="0"/>
              </a:rPr>
              <a:t>th</a:t>
            </a:r>
            <a:r>
              <a:rPr lang="en-US" sz="1100" dirty="0">
                <a:latin typeface="Cambria" panose="02040503050406030204" pitchFamily="18" charset="0"/>
                <a:ea typeface="Cambria" panose="02040503050406030204" pitchFamily="18" charset="0"/>
              </a:rPr>
              <a:t>  October, 2026</a:t>
            </a:r>
          </a:p>
          <a:p>
            <a:pPr algn="just"/>
            <a:r>
              <a:rPr lang="en-US" sz="1100" b="1" dirty="0">
                <a:latin typeface="Cambria" panose="02040503050406030204" pitchFamily="18" charset="0"/>
                <a:ea typeface="Cambria" panose="02040503050406030204" pitchFamily="18" charset="0"/>
              </a:rPr>
              <a:t>Last Date of Registration: </a:t>
            </a:r>
            <a:r>
              <a:rPr lang="en-US" sz="1100" dirty="0">
                <a:latin typeface="Cambria" panose="02040503050406030204" pitchFamily="18" charset="0"/>
                <a:ea typeface="Cambria" panose="02040503050406030204" pitchFamily="18" charset="0"/>
              </a:rPr>
              <a:t>8</a:t>
            </a:r>
            <a:r>
              <a:rPr lang="en-US" sz="1100" baseline="30000" dirty="0">
                <a:latin typeface="Cambria" panose="02040503050406030204" pitchFamily="18" charset="0"/>
                <a:ea typeface="Cambria" panose="02040503050406030204" pitchFamily="18" charset="0"/>
              </a:rPr>
              <a:t>th</a:t>
            </a:r>
            <a:r>
              <a:rPr lang="en-US" sz="1100" dirty="0">
                <a:latin typeface="Cambria" panose="02040503050406030204" pitchFamily="18" charset="0"/>
                <a:ea typeface="Cambria" panose="02040503050406030204" pitchFamily="18" charset="0"/>
              </a:rPr>
              <a:t> October, 2026</a:t>
            </a:r>
          </a:p>
          <a:p>
            <a:pPr algn="just"/>
            <a:r>
              <a:rPr lang="en-US" sz="1100" b="1" dirty="0">
                <a:latin typeface="Cambria" panose="02040503050406030204" pitchFamily="18" charset="0"/>
                <a:ea typeface="Cambria" panose="02040503050406030204" pitchFamily="18" charset="0"/>
              </a:rPr>
              <a:t>Email Confirmation : </a:t>
            </a:r>
            <a:r>
              <a:rPr lang="en-US" sz="1100" dirty="0">
                <a:latin typeface="Cambria" panose="02040503050406030204" pitchFamily="18" charset="0"/>
                <a:ea typeface="Cambria" panose="02040503050406030204" pitchFamily="18" charset="0"/>
              </a:rPr>
              <a:t>10</a:t>
            </a:r>
            <a:r>
              <a:rPr lang="en-US" sz="1100" baseline="30000" dirty="0">
                <a:latin typeface="Cambria" panose="02040503050406030204" pitchFamily="18" charset="0"/>
                <a:ea typeface="Cambria" panose="02040503050406030204" pitchFamily="18" charset="0"/>
              </a:rPr>
              <a:t>th</a:t>
            </a:r>
            <a:r>
              <a:rPr lang="en-US" sz="1100" dirty="0">
                <a:latin typeface="Cambria" panose="02040503050406030204" pitchFamily="18" charset="0"/>
                <a:ea typeface="Cambria" panose="02040503050406030204" pitchFamily="18" charset="0"/>
              </a:rPr>
              <a:t> October, 2026</a:t>
            </a:r>
          </a:p>
          <a:p>
            <a:pPr algn="just"/>
            <a:r>
              <a:rPr lang="en-US" sz="1100" b="1" dirty="0">
                <a:latin typeface="Cambria" panose="02040503050406030204" pitchFamily="18" charset="0"/>
                <a:ea typeface="Cambria" panose="02040503050406030204" pitchFamily="18" charset="0"/>
              </a:rPr>
              <a:t>Duration of Course: </a:t>
            </a:r>
            <a:r>
              <a:rPr lang="en-US" sz="1100" dirty="0">
                <a:latin typeface="Cambria" panose="02040503050406030204" pitchFamily="18" charset="0"/>
                <a:ea typeface="Cambria" panose="02040503050406030204" pitchFamily="18" charset="0"/>
              </a:rPr>
              <a:t>36 Hours (Mon to Sat)</a:t>
            </a:r>
          </a:p>
          <a:p>
            <a:pPr algn="just"/>
            <a:r>
              <a:rPr lang="en-US" sz="1100" b="1" dirty="0">
                <a:latin typeface="Cambria" panose="02040503050406030204" pitchFamily="18" charset="0"/>
                <a:ea typeface="Cambria" panose="02040503050406030204" pitchFamily="18" charset="0"/>
              </a:rPr>
              <a:t>Online Platform:       </a:t>
            </a:r>
            <a:r>
              <a:rPr lang="en-US" sz="1100" dirty="0">
                <a:latin typeface="Cambria" panose="02040503050406030204" pitchFamily="18" charset="0"/>
                <a:ea typeface="Cambria" panose="02040503050406030204" pitchFamily="18" charset="0"/>
              </a:rPr>
              <a:t>Google Meet </a:t>
            </a:r>
          </a:p>
          <a:p>
            <a:pPr algn="just"/>
            <a:endParaRPr lang="en-US" sz="200" dirty="0">
              <a:latin typeface="Cambria" panose="02040503050406030204" pitchFamily="18" charset="0"/>
              <a:ea typeface="Cambria" panose="02040503050406030204" pitchFamily="18" charset="0"/>
            </a:endParaRPr>
          </a:p>
          <a:p>
            <a:pPr algn="just">
              <a:lnSpc>
                <a:spcPct val="150000"/>
              </a:lnSpc>
            </a:pPr>
            <a:r>
              <a:rPr lang="en-US" sz="1100" b="1" dirty="0">
                <a:solidFill>
                  <a:srgbClr val="C00000"/>
                </a:solidFill>
                <a:latin typeface="Cambria" panose="02040503050406030204" pitchFamily="18" charset="0"/>
                <a:ea typeface="Cambria" panose="02040503050406030204" pitchFamily="18" charset="0"/>
              </a:rPr>
              <a:t>HOW TO APPLY</a:t>
            </a:r>
          </a:p>
          <a:p>
            <a:pPr marL="174625" indent="-174625" algn="just" defTabSz="747713">
              <a:buAutoNum type="arabicPeriod"/>
              <a:tabLst>
                <a:tab pos="1611313" algn="l"/>
              </a:tabLst>
            </a:pPr>
            <a:r>
              <a:rPr lang="en-US" sz="1050" dirty="0">
                <a:latin typeface="Cambria" panose="02040503050406030204" pitchFamily="18" charset="0"/>
                <a:ea typeface="Cambria" panose="02040503050406030204" pitchFamily="18" charset="0"/>
              </a:rPr>
              <a:t>No Registration fee.</a:t>
            </a:r>
          </a:p>
          <a:p>
            <a:pPr marL="174625" indent="-174625" algn="just" defTabSz="747713">
              <a:buAutoNum type="arabicPeriod"/>
              <a:tabLst>
                <a:tab pos="1611313" algn="l"/>
              </a:tabLst>
            </a:pPr>
            <a:r>
              <a:rPr lang="en-US" sz="1050" dirty="0">
                <a:latin typeface="Cambria" panose="02040503050406030204" pitchFamily="18" charset="0"/>
                <a:ea typeface="Cambria" panose="02040503050406030204" pitchFamily="18" charset="0"/>
              </a:rPr>
              <a:t>Register yourself on </a:t>
            </a:r>
            <a:r>
              <a:rPr lang="en-US" sz="1050" dirty="0">
                <a:latin typeface="Cambria" panose="02040503050406030204" pitchFamily="18" charset="0"/>
                <a:ea typeface="Cambria" panose="02040503050406030204" pitchFamily="18" charset="0"/>
                <a:hlinkClick r:id="rId2"/>
              </a:rPr>
              <a:t>https://mmc.ugc.ac.in</a:t>
            </a:r>
            <a:r>
              <a:rPr lang="en-US" sz="1050" dirty="0">
                <a:latin typeface="Cambria" panose="02040503050406030204" pitchFamily="18" charset="0"/>
                <a:ea typeface="Cambria" panose="02040503050406030204" pitchFamily="18" charset="0"/>
              </a:rPr>
              <a:t>  </a:t>
            </a:r>
          </a:p>
          <a:p>
            <a:pPr marL="174625" indent="-174625" algn="just" defTabSz="747713">
              <a:buAutoNum type="arabicPeriod"/>
              <a:tabLst>
                <a:tab pos="1611313" algn="l"/>
              </a:tabLst>
            </a:pPr>
            <a:r>
              <a:rPr lang="en-US" sz="1050" dirty="0">
                <a:latin typeface="Cambria" panose="02040503050406030204" pitchFamily="18" charset="0"/>
                <a:ea typeface="Cambria" panose="02040503050406030204" pitchFamily="18" charset="0"/>
              </a:rPr>
              <a:t>Go to MMTTP Dashboard Click on – </a:t>
            </a:r>
            <a:r>
              <a:rPr lang="en-US" sz="1000" dirty="0">
                <a:latin typeface="Cambria" panose="02040503050406030204" pitchFamily="18" charset="0"/>
                <a:ea typeface="Cambria" panose="02040503050406030204" pitchFamily="18" charset="0"/>
              </a:rPr>
              <a:t>“</a:t>
            </a:r>
            <a:r>
              <a:rPr lang="en-US" sz="1000" b="1" dirty="0">
                <a:latin typeface="Cambria" panose="02040503050406030204" pitchFamily="18" charset="0"/>
                <a:ea typeface="Cambria" panose="02040503050406030204" pitchFamily="18" charset="0"/>
              </a:rPr>
              <a:t>Apply for Guru Dakshta (Faculty Induction Programme), Refresher Course and Short Term Programme / Faculty Development Programme”</a:t>
            </a:r>
          </a:p>
          <a:p>
            <a:pPr marL="174625" indent="-174625" defTabSz="984250">
              <a:buAutoNum type="arabicPeriod" startAt="3"/>
            </a:pPr>
            <a:r>
              <a:rPr lang="en-US" sz="1050" dirty="0">
                <a:latin typeface="Cambria" panose="02040503050406030204" pitchFamily="18" charset="0"/>
                <a:ea typeface="Cambria" panose="02040503050406030204" pitchFamily="18" charset="0"/>
              </a:rPr>
              <a:t>Center Name: </a:t>
            </a:r>
            <a:r>
              <a:rPr lang="en-US" sz="1050" b="1" dirty="0">
                <a:latin typeface="Cambria" panose="02040503050406030204" pitchFamily="18" charset="0"/>
                <a:ea typeface="Cambria" panose="02040503050406030204" pitchFamily="18" charset="0"/>
              </a:rPr>
              <a:t>“</a:t>
            </a:r>
            <a:r>
              <a:rPr lang="en-US" sz="1000" b="1" dirty="0">
                <a:latin typeface="Cambria" panose="02040503050406030204" pitchFamily="18" charset="0"/>
                <a:ea typeface="Cambria" panose="02040503050406030204" pitchFamily="18" charset="0"/>
              </a:rPr>
              <a:t>Central University of Punjab”</a:t>
            </a:r>
            <a:endParaRPr lang="en-US" sz="1050" b="1" dirty="0">
              <a:latin typeface="Cambria" panose="02040503050406030204" pitchFamily="18" charset="0"/>
              <a:ea typeface="Cambria" panose="02040503050406030204" pitchFamily="18" charset="0"/>
            </a:endParaRPr>
          </a:p>
          <a:p>
            <a:pPr marL="174625" indent="-174625" defTabSz="984250"/>
            <a:r>
              <a:rPr lang="en-US" sz="1050" dirty="0">
                <a:latin typeface="Cambria" panose="02040503050406030204" pitchFamily="18" charset="0"/>
                <a:ea typeface="Cambria" panose="02040503050406030204" pitchFamily="18" charset="0"/>
              </a:rPr>
              <a:t>4.   Fill the details and Upload “</a:t>
            </a:r>
            <a:r>
              <a:rPr lang="en-US" sz="1050" b="1" dirty="0" err="1">
                <a:latin typeface="Cambria" panose="02040503050406030204" pitchFamily="18" charset="0"/>
                <a:ea typeface="Cambria" panose="02040503050406030204" pitchFamily="18" charset="0"/>
              </a:rPr>
              <a:t>NoC</a:t>
            </a:r>
            <a:r>
              <a:rPr lang="en-US" sz="1050" b="1" dirty="0">
                <a:latin typeface="Cambria" panose="02040503050406030204" pitchFamily="18" charset="0"/>
                <a:ea typeface="Cambria" panose="02040503050406030204" pitchFamily="18" charset="0"/>
              </a:rPr>
              <a:t> letter</a:t>
            </a:r>
            <a:r>
              <a:rPr lang="en-US" sz="1050" dirty="0">
                <a:latin typeface="Cambria" panose="02040503050406030204" pitchFamily="18" charset="0"/>
                <a:ea typeface="Cambria" panose="02040503050406030204" pitchFamily="18" charset="0"/>
              </a:rPr>
              <a:t>”.</a:t>
            </a:r>
          </a:p>
          <a:p>
            <a:pPr marL="174625" indent="-174625" algn="just" defTabSz="984250"/>
            <a:r>
              <a:rPr lang="en-US" sz="1050" dirty="0">
                <a:latin typeface="Cambria" panose="02040503050406030204" pitchFamily="18" charset="0"/>
                <a:ea typeface="Cambria" panose="02040503050406030204" pitchFamily="18" charset="0"/>
              </a:rPr>
              <a:t>5.  NoC Letter format and Step by Step Registration process is available </a:t>
            </a:r>
            <a:r>
              <a:rPr lang="en-US" sz="1050">
                <a:latin typeface="Cambria" panose="02040503050406030204" pitchFamily="18" charset="0"/>
                <a:ea typeface="Cambria" panose="02040503050406030204" pitchFamily="18" charset="0"/>
              </a:rPr>
              <a:t>on MMTTP </a:t>
            </a:r>
            <a:r>
              <a:rPr lang="en-US" sz="1050" dirty="0">
                <a:latin typeface="Cambria" panose="02040503050406030204" pitchFamily="18" charset="0"/>
                <a:ea typeface="Cambria" panose="02040503050406030204" pitchFamily="18" charset="0"/>
              </a:rPr>
              <a:t>Website.</a:t>
            </a:r>
            <a:r>
              <a:rPr lang="en-US" sz="1050" b="1" dirty="0">
                <a:latin typeface="Cambria" panose="02040503050406030204" pitchFamily="18" charset="0"/>
                <a:ea typeface="Cambria" panose="02040503050406030204" pitchFamily="18" charset="0"/>
              </a:rPr>
              <a:t> </a:t>
            </a:r>
          </a:p>
          <a:p>
            <a:pPr algn="just">
              <a:lnSpc>
                <a:spcPct val="150000"/>
              </a:lnSpc>
            </a:pPr>
            <a:endParaRPr lang="en-US" sz="500" b="1" dirty="0">
              <a:solidFill>
                <a:srgbClr val="FF0000"/>
              </a:solidFill>
              <a:latin typeface="Cambria" panose="02040503050406030204" pitchFamily="18" charset="0"/>
              <a:ea typeface="Cambria" panose="02040503050406030204" pitchFamily="18" charset="0"/>
            </a:endParaRPr>
          </a:p>
          <a:p>
            <a:pPr algn="just">
              <a:lnSpc>
                <a:spcPct val="150000"/>
              </a:lnSpc>
            </a:pPr>
            <a:endParaRPr lang="en-US" sz="500" b="1" dirty="0">
              <a:solidFill>
                <a:srgbClr val="FF0000"/>
              </a:solidFill>
              <a:latin typeface="Cambria" panose="02040503050406030204" pitchFamily="18" charset="0"/>
              <a:ea typeface="Cambria" panose="02040503050406030204" pitchFamily="18" charset="0"/>
            </a:endParaRPr>
          </a:p>
          <a:p>
            <a:pPr algn="just">
              <a:lnSpc>
                <a:spcPct val="150000"/>
              </a:lnSpc>
            </a:pPr>
            <a:endParaRPr lang="en-US" sz="500" b="1" dirty="0">
              <a:solidFill>
                <a:srgbClr val="FF0000"/>
              </a:solidFill>
              <a:latin typeface="Cambria" panose="02040503050406030204" pitchFamily="18" charset="0"/>
              <a:ea typeface="Cambria" panose="02040503050406030204" pitchFamily="18" charset="0"/>
            </a:endParaRPr>
          </a:p>
          <a:p>
            <a:pPr algn="just">
              <a:lnSpc>
                <a:spcPct val="150000"/>
              </a:lnSpc>
            </a:pPr>
            <a:endParaRPr lang="en-US" sz="500" b="1" dirty="0">
              <a:solidFill>
                <a:srgbClr val="FF0000"/>
              </a:solidFill>
              <a:latin typeface="Cambria" panose="02040503050406030204" pitchFamily="18" charset="0"/>
              <a:ea typeface="Cambria" panose="02040503050406030204" pitchFamily="18" charset="0"/>
            </a:endParaRPr>
          </a:p>
          <a:p>
            <a:pPr algn="just">
              <a:lnSpc>
                <a:spcPct val="150000"/>
              </a:lnSpc>
            </a:pPr>
            <a:endParaRPr lang="en-US" sz="600" b="1" dirty="0">
              <a:solidFill>
                <a:srgbClr val="FF0000"/>
              </a:solidFill>
              <a:latin typeface="Cambria" panose="02040503050406030204" pitchFamily="18" charset="0"/>
              <a:ea typeface="Cambria" panose="02040503050406030204" pitchFamily="18" charset="0"/>
            </a:endParaRPr>
          </a:p>
          <a:p>
            <a:pPr algn="just">
              <a:lnSpc>
                <a:spcPct val="150000"/>
              </a:lnSpc>
            </a:pPr>
            <a:endParaRPr lang="en-US" sz="800" b="1" dirty="0">
              <a:solidFill>
                <a:srgbClr val="FF0000"/>
              </a:solidFill>
              <a:latin typeface="Cambria" panose="02040503050406030204" pitchFamily="18" charset="0"/>
              <a:ea typeface="Cambria" panose="02040503050406030204" pitchFamily="18" charset="0"/>
            </a:endParaRPr>
          </a:p>
          <a:p>
            <a:pPr algn="just">
              <a:lnSpc>
                <a:spcPct val="150000"/>
              </a:lnSpc>
            </a:pPr>
            <a:endParaRPr lang="en-US" sz="500" b="1" dirty="0">
              <a:solidFill>
                <a:srgbClr val="FF0000"/>
              </a:solidFill>
              <a:latin typeface="Cambria" panose="02040503050406030204" pitchFamily="18" charset="0"/>
              <a:ea typeface="Cambria" panose="02040503050406030204" pitchFamily="18" charset="0"/>
            </a:endParaRPr>
          </a:p>
          <a:p>
            <a:endParaRPr lang="en-US" sz="300" b="1" dirty="0">
              <a:solidFill>
                <a:srgbClr val="C00000"/>
              </a:solidFill>
              <a:latin typeface="Cambria" panose="02040503050406030204" pitchFamily="18" charset="0"/>
              <a:ea typeface="Cambria" panose="02040503050406030204" pitchFamily="18" charset="0"/>
            </a:endParaRPr>
          </a:p>
          <a:p>
            <a:r>
              <a:rPr lang="en-US" sz="1100" b="1" dirty="0">
                <a:solidFill>
                  <a:srgbClr val="C00000"/>
                </a:solidFill>
                <a:latin typeface="Cambria" panose="02040503050406030204" pitchFamily="18" charset="0"/>
                <a:ea typeface="Cambria" panose="02040503050406030204" pitchFamily="18" charset="0"/>
              </a:rPr>
              <a:t>Course Coordinator: </a:t>
            </a:r>
          </a:p>
          <a:p>
            <a:r>
              <a:rPr lang="en-US" sz="1100" b="1" dirty="0">
                <a:latin typeface="Cambria" panose="02040503050406030204" pitchFamily="18" charset="0"/>
                <a:ea typeface="Cambria" panose="02040503050406030204" pitchFamily="18" charset="0"/>
              </a:rPr>
              <a:t>Prof. Aklank Jain</a:t>
            </a:r>
          </a:p>
          <a:p>
            <a:r>
              <a:rPr lang="en-US" sz="1100" dirty="0">
                <a:latin typeface="Cambria" panose="02040503050406030204" pitchFamily="18" charset="0"/>
                <a:ea typeface="Cambria" panose="02040503050406030204" pitchFamily="18" charset="0"/>
              </a:rPr>
              <a:t>Department of Zoology, Central University of Punjab</a:t>
            </a:r>
          </a:p>
          <a:p>
            <a:r>
              <a:rPr lang="en-US" sz="1100" b="1" dirty="0">
                <a:solidFill>
                  <a:srgbClr val="C00000"/>
                </a:solidFill>
                <a:latin typeface="Cambria" panose="02040503050406030204" pitchFamily="18" charset="0"/>
                <a:ea typeface="Cambria" panose="02040503050406030204" pitchFamily="18" charset="0"/>
              </a:rPr>
              <a:t>Course Co-Coordinator: </a:t>
            </a:r>
          </a:p>
          <a:p>
            <a:r>
              <a:rPr lang="en-US" sz="1100" b="1" dirty="0">
                <a:latin typeface="Cambria" panose="02040503050406030204" pitchFamily="18" charset="0"/>
                <a:ea typeface="Cambria" panose="02040503050406030204" pitchFamily="18" charset="0"/>
              </a:rPr>
              <a:t>Dr. Raman Tikoria</a:t>
            </a:r>
          </a:p>
          <a:p>
            <a:r>
              <a:rPr lang="en-US" sz="1100" dirty="0">
                <a:latin typeface="Cambria" panose="02040503050406030204" pitchFamily="18" charset="0"/>
                <a:ea typeface="Cambria" panose="02040503050406030204" pitchFamily="18" charset="0"/>
              </a:rPr>
              <a:t>Department of Zoology, Central University of Punjab</a:t>
            </a:r>
            <a:endParaRPr lang="en-US" sz="500" dirty="0">
              <a:latin typeface="Cambria" panose="02040503050406030204" pitchFamily="18" charset="0"/>
              <a:ea typeface="Cambria" panose="02040503050406030204" pitchFamily="18" charset="0"/>
            </a:endParaRPr>
          </a:p>
          <a:p>
            <a:r>
              <a:rPr lang="en-US" sz="1100" b="1" dirty="0">
                <a:solidFill>
                  <a:srgbClr val="C00000"/>
                </a:solidFill>
                <a:latin typeface="Cambria" panose="02040503050406030204" pitchFamily="18" charset="0"/>
                <a:ea typeface="Cambria" panose="02040503050406030204" pitchFamily="18" charset="0"/>
              </a:rPr>
              <a:t>Programme Director</a:t>
            </a:r>
          </a:p>
          <a:p>
            <a:r>
              <a:rPr lang="en-US" sz="1100" b="1" dirty="0">
                <a:latin typeface="Cambria" panose="02040503050406030204" pitchFamily="18" charset="0"/>
                <a:ea typeface="Cambria" panose="02040503050406030204" pitchFamily="18" charset="0"/>
              </a:rPr>
              <a:t>Dr. Vinod Arya </a:t>
            </a:r>
          </a:p>
          <a:p>
            <a:r>
              <a:rPr lang="en-US" sz="1100" dirty="0">
                <a:latin typeface="Cambria" panose="02040503050406030204" pitchFamily="18" charset="0"/>
                <a:ea typeface="Cambria" panose="02040503050406030204" pitchFamily="18" charset="0"/>
              </a:rPr>
              <a:t>Director, MMTTC</a:t>
            </a:r>
          </a:p>
          <a:p>
            <a:r>
              <a:rPr lang="en-US" sz="1100" dirty="0">
                <a:latin typeface="Cambria" panose="02040503050406030204" pitchFamily="18" charset="0"/>
                <a:ea typeface="Cambria" panose="02040503050406030204" pitchFamily="18" charset="0"/>
              </a:rPr>
              <a:t>Central University of Punjab</a:t>
            </a:r>
          </a:p>
          <a:p>
            <a:pPr algn="just">
              <a:lnSpc>
                <a:spcPct val="150000"/>
              </a:lnSpc>
            </a:pPr>
            <a:endParaRPr lang="en-US" sz="300" dirty="0">
              <a:latin typeface="Cambria" panose="02040503050406030204" pitchFamily="18" charset="0"/>
              <a:ea typeface="Cambria" panose="02040503050406030204" pitchFamily="18" charset="0"/>
            </a:endParaRPr>
          </a:p>
          <a:p>
            <a:r>
              <a:rPr lang="en-US" sz="1050" b="1" dirty="0">
                <a:latin typeface="Cambria" panose="02040503050406030204" pitchFamily="18" charset="0"/>
                <a:ea typeface="Cambria" panose="02040503050406030204" pitchFamily="18" charset="0"/>
              </a:rPr>
              <a:t>For more details visit: </a:t>
            </a:r>
            <a:r>
              <a:rPr lang="en-US" sz="1050" b="1" dirty="0">
                <a:latin typeface="Cambria" panose="02040503050406030204" pitchFamily="18" charset="0"/>
                <a:ea typeface="Cambria" panose="02040503050406030204" pitchFamily="18" charset="0"/>
                <a:hlinkClick r:id="rId3"/>
              </a:rPr>
              <a:t>https://cup.edu.in/mmttc</a:t>
            </a:r>
            <a:endParaRPr lang="en-US" sz="1050" b="1" dirty="0">
              <a:latin typeface="Cambria" panose="02040503050406030204" pitchFamily="18" charset="0"/>
              <a:ea typeface="Cambria" panose="02040503050406030204" pitchFamily="18" charset="0"/>
            </a:endParaRPr>
          </a:p>
          <a:p>
            <a:pPr algn="just"/>
            <a:r>
              <a:rPr lang="en-US" sz="1050" b="1" dirty="0">
                <a:latin typeface="Cambria" panose="02040503050406030204" pitchFamily="18" charset="0"/>
                <a:ea typeface="Cambria" panose="02040503050406030204" pitchFamily="18" charset="0"/>
              </a:rPr>
              <a:t>Official Email: </a:t>
            </a:r>
            <a:r>
              <a:rPr lang="en-US" sz="1050" b="1" dirty="0">
                <a:latin typeface="Cambria" panose="02040503050406030204" pitchFamily="18" charset="0"/>
                <a:ea typeface="Cambria" panose="02040503050406030204" pitchFamily="18" charset="0"/>
                <a:hlinkClick r:id="rId4"/>
              </a:rPr>
              <a:t>mmttc@cup.edu.in</a:t>
            </a:r>
            <a:r>
              <a:rPr lang="en-US" sz="1050" b="1" dirty="0">
                <a:latin typeface="Cambria" panose="02040503050406030204" pitchFamily="18" charset="0"/>
                <a:ea typeface="Cambria" panose="02040503050406030204" pitchFamily="18" charset="0"/>
              </a:rPr>
              <a:t> </a:t>
            </a:r>
            <a:endParaRPr lang="en-US" sz="1050" dirty="0">
              <a:latin typeface="Cambria" panose="02040503050406030204" pitchFamily="18" charset="0"/>
              <a:ea typeface="Cambria" panose="02040503050406030204" pitchFamily="18" charset="0"/>
            </a:endParaRPr>
          </a:p>
          <a:p>
            <a:pPr algn="just"/>
            <a:r>
              <a:rPr lang="en-US" sz="1050" b="1" dirty="0">
                <a:latin typeface="Cambria" panose="02040503050406030204" pitchFamily="18" charset="0"/>
                <a:ea typeface="Cambria" panose="02040503050406030204" pitchFamily="18" charset="0"/>
              </a:rPr>
              <a:t>For Any Query Contact No. :</a:t>
            </a:r>
          </a:p>
          <a:p>
            <a:pPr algn="just"/>
            <a:r>
              <a:rPr lang="en-US" sz="1050" dirty="0">
                <a:latin typeface="Cambria" panose="02040503050406030204" pitchFamily="18" charset="0"/>
                <a:ea typeface="Cambria" panose="02040503050406030204" pitchFamily="18" charset="0"/>
              </a:rPr>
              <a:t>(M): +91 7404148910 &amp; +91 9816427691</a:t>
            </a:r>
          </a:p>
        </p:txBody>
      </p:sp>
      <p:sp>
        <p:nvSpPr>
          <p:cNvPr id="26" name="Rectangle 20"/>
          <p:cNvSpPr>
            <a:spLocks noChangeArrowheads="1"/>
          </p:cNvSpPr>
          <p:nvPr/>
        </p:nvSpPr>
        <p:spPr bwMode="auto">
          <a:xfrm>
            <a:off x="-32658" y="5732166"/>
            <a:ext cx="3432629" cy="1038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R="0" lvl="0" indent="0" algn="ctr" eaLnBrk="0" fontAlgn="base" hangingPunct="0">
              <a:lnSpc>
                <a:spcPct val="100000"/>
              </a:lnSpc>
              <a:spcBef>
                <a:spcPct val="0"/>
              </a:spcBef>
              <a:spcAft>
                <a:spcPct val="0"/>
              </a:spcAft>
              <a:buClrTx/>
              <a:buSzTx/>
              <a:buFontTx/>
              <a:buNone/>
              <a:tabLst/>
            </a:pPr>
            <a:r>
              <a:rPr lang="en-US" altLang="en-US" sz="1100" dirty="0">
                <a:latin typeface="Cambria" panose="02040503050406030204" pitchFamily="18" charset="0"/>
                <a:ea typeface="Cambria" panose="02040503050406030204" pitchFamily="18" charset="0"/>
              </a:rPr>
              <a:t>Organized by</a:t>
            </a:r>
          </a:p>
          <a:p>
            <a:pPr marR="0" lvl="0" indent="0" algn="ctr" eaLnBrk="0" fontAlgn="base" hangingPunct="0">
              <a:lnSpc>
                <a:spcPct val="100000"/>
              </a:lnSpc>
              <a:spcBef>
                <a:spcPct val="0"/>
              </a:spcBef>
              <a:spcAft>
                <a:spcPct val="0"/>
              </a:spcAft>
              <a:buClrTx/>
              <a:buSzTx/>
              <a:buFontTx/>
              <a:buNone/>
              <a:tabLst/>
            </a:pPr>
            <a:endParaRPr lang="en-US" altLang="en-US" sz="400" dirty="0">
              <a:latin typeface="Cambria" panose="02040503050406030204" pitchFamily="18" charset="0"/>
              <a:ea typeface="Cambria" panose="020405030504060302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a:ln>
                  <a:noFill/>
                </a:ln>
                <a:solidFill>
                  <a:srgbClr val="C45911"/>
                </a:solidFill>
                <a:effectLst>
                  <a:outerShdw blurRad="38100" dist="38100" dir="2700000" algn="tl">
                    <a:srgbClr val="000000">
                      <a:alpha val="43137"/>
                    </a:srgbClr>
                  </a:outerShdw>
                </a:effectLst>
                <a:latin typeface="Cambria" panose="02040503050406030204" pitchFamily="18" charset="0"/>
                <a:ea typeface="Times New Roman" panose="02020603050405020304" pitchFamily="18" charset="0"/>
                <a:cs typeface="Times New Roman" panose="02020603050405020304" pitchFamily="18" charset="0"/>
              </a:rPr>
              <a:t>MALAVIYA MISSION TEACHER TRAINING CENTRE</a:t>
            </a:r>
            <a:endParaRPr kumimoji="0" lang="en-US" altLang="en-US" sz="1100" b="1" i="0" u="none" strike="noStrike" cap="none" normalizeH="0" baseline="0" dirty="0">
              <a:ln>
                <a:noFill/>
              </a:ln>
              <a:solidFill>
                <a:schemeClr val="tx1"/>
              </a:solidFill>
              <a:effectLst>
                <a:outerShdw blurRad="38100" dist="38100" dir="2700000" algn="tl">
                  <a:srgbClr val="000000">
                    <a:alpha val="43137"/>
                  </a:srgbClr>
                </a:outerShdw>
              </a:effectLst>
              <a:ea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a:ln>
                  <a:noFill/>
                </a:ln>
                <a:solidFill>
                  <a:srgbClr val="385623"/>
                </a:solidFill>
                <a:effectLst/>
                <a:latin typeface="Cambria" panose="02040503050406030204" pitchFamily="18" charset="0"/>
                <a:ea typeface="Cambria" panose="02040503050406030204" pitchFamily="18" charset="0"/>
                <a:cs typeface="Times New Roman" panose="02020603050405020304" pitchFamily="18" charset="0"/>
              </a:rPr>
              <a:t>CENTRAL UNIVERSITY OF PUNJAB</a:t>
            </a:r>
          </a:p>
          <a:p>
            <a:pPr algn="ctr" eaLnBrk="0" fontAlgn="base" hangingPunct="0">
              <a:spcBef>
                <a:spcPct val="0"/>
              </a:spcBef>
              <a:spcAft>
                <a:spcPct val="0"/>
              </a:spcAft>
            </a:pPr>
            <a:r>
              <a:rPr kumimoji="0" lang="en-US" altLang="en-US" sz="850" b="1" i="0" u="none" strike="noStrike" cap="none" normalizeH="0" baseline="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(Under Malaviya Mission Teacher Training Programme of University Grants Commission, Ministry of Education, Government of India)</a:t>
            </a:r>
            <a:endParaRPr kumimoji="0" lang="en-US" altLang="en-US" sz="850" b="0"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p:txBody>
      </p:sp>
      <p:pic>
        <p:nvPicPr>
          <p:cNvPr id="27" name="Picture 26"/>
          <p:cNvPicPr/>
          <p:nvPr/>
        </p:nvPicPr>
        <p:blipFill rotWithShape="1">
          <a:blip r:embed="rId5">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rcRect l="9530" t="4182" r="6702" b="-41"/>
          <a:stretch/>
        </p:blipFill>
        <p:spPr bwMode="auto">
          <a:xfrm>
            <a:off x="152853" y="3755571"/>
            <a:ext cx="3055748" cy="1954010"/>
          </a:xfrm>
          <a:prstGeom prst="rect">
            <a:avLst/>
          </a:prstGeom>
          <a:noFill/>
          <a:ln>
            <a:noFill/>
          </a:ln>
        </p:spPr>
      </p:pic>
      <p:sp>
        <p:nvSpPr>
          <p:cNvPr id="28" name="Rectangle 27"/>
          <p:cNvSpPr/>
          <p:nvPr/>
        </p:nvSpPr>
        <p:spPr>
          <a:xfrm>
            <a:off x="36061" y="80282"/>
            <a:ext cx="3305853" cy="6712402"/>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9" name="Rectangle 28"/>
          <p:cNvSpPr/>
          <p:nvPr/>
        </p:nvSpPr>
        <p:spPr>
          <a:xfrm>
            <a:off x="3341955" y="80282"/>
            <a:ext cx="3254786" cy="6712402"/>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0" name="Rectangle 29"/>
          <p:cNvSpPr/>
          <p:nvPr/>
        </p:nvSpPr>
        <p:spPr>
          <a:xfrm>
            <a:off x="6596741" y="80282"/>
            <a:ext cx="3275918" cy="6712402"/>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2" name="Picture 31"/>
          <p:cNvPicPr>
            <a:picLocks noChangeAspect="1"/>
          </p:cNvPicPr>
          <p:nvPr/>
        </p:nvPicPr>
        <p:blipFill rotWithShape="1">
          <a:blip r:embed="rId7" cstate="print">
            <a:extLst>
              <a:ext uri="{28A0092B-C50C-407E-A947-70E740481C1C}">
                <a14:useLocalDpi xmlns:a14="http://schemas.microsoft.com/office/drawing/2010/main" val="0"/>
              </a:ext>
            </a:extLst>
          </a:blip>
          <a:srcRect l="16455" t="24074" r="16666" b="23863"/>
          <a:stretch/>
        </p:blipFill>
        <p:spPr>
          <a:xfrm>
            <a:off x="7786913" y="1098372"/>
            <a:ext cx="144556" cy="112534"/>
          </a:xfrm>
          <a:prstGeom prst="rect">
            <a:avLst/>
          </a:prstGeom>
        </p:spPr>
      </p:pic>
      <p:pic>
        <p:nvPicPr>
          <p:cNvPr id="33" name="Picture 2" descr="pmmm"/>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0680" t="-146" r="20306" b="2063"/>
          <a:stretch/>
        </p:blipFill>
        <p:spPr bwMode="auto">
          <a:xfrm>
            <a:off x="2603916" y="172569"/>
            <a:ext cx="578794" cy="747273"/>
          </a:xfrm>
          <a:prstGeom prst="rect">
            <a:avLst/>
          </a:prstGeom>
          <a:noFill/>
          <a:ln w="9525">
            <a:solidFill>
              <a:srgbClr val="ED7C2F"/>
            </a:solidFill>
            <a:miter lim="800000"/>
            <a:headEnd/>
            <a:tailEnd/>
          </a:ln>
          <a:extLst>
            <a:ext uri="{909E8E84-426E-40DD-AFC4-6F175D3DCCD1}">
              <a14:hiddenFill xmlns:a14="http://schemas.microsoft.com/office/drawing/2010/main">
                <a:solidFill>
                  <a:srgbClr val="FFFFFF"/>
                </a:solidFill>
              </a14:hiddenFill>
            </a:ext>
          </a:extLst>
        </p:spPr>
      </p:pic>
      <p:pic>
        <p:nvPicPr>
          <p:cNvPr id="35" name="Picture 2" descr="https://mmc.ugc.ac.in/S/img/ugc_logo.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05775" y="293637"/>
            <a:ext cx="1549414" cy="498248"/>
          </a:xfrm>
          <a:prstGeom prst="rect">
            <a:avLst/>
          </a:prstGeom>
          <a:noFill/>
          <a:extLst>
            <a:ext uri="{909E8E84-426E-40DD-AFC4-6F175D3DCCD1}">
              <a14:hiddenFill xmlns:a14="http://schemas.microsoft.com/office/drawing/2010/main">
                <a:solidFill>
                  <a:srgbClr val="FFFFFF"/>
                </a:solidFill>
              </a14:hiddenFill>
            </a:ext>
          </a:extLst>
        </p:spPr>
      </p:pic>
      <p:sp>
        <p:nvSpPr>
          <p:cNvPr id="36" name="Rectangle 35"/>
          <p:cNvSpPr/>
          <p:nvPr/>
        </p:nvSpPr>
        <p:spPr>
          <a:xfrm>
            <a:off x="36061" y="80282"/>
            <a:ext cx="9833654" cy="6712402"/>
          </a:xfrm>
          <a:prstGeom prst="rect">
            <a:avLst/>
          </a:pr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7" name="Rectangle 36"/>
          <p:cNvSpPr/>
          <p:nvPr/>
        </p:nvSpPr>
        <p:spPr>
          <a:xfrm>
            <a:off x="3348068" y="80282"/>
            <a:ext cx="3248632" cy="6712402"/>
          </a:xfrm>
          <a:prstGeom prst="rect">
            <a:avLst/>
          </a:pr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2" name="Picture 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812767" y="3171763"/>
            <a:ext cx="859971" cy="859971"/>
          </a:xfrm>
          <a:prstGeom prst="rect">
            <a:avLst/>
          </a:prstGeom>
          <a:ln>
            <a:solidFill>
              <a:schemeClr val="tx1"/>
            </a:solidFill>
          </a:ln>
        </p:spPr>
      </p:pic>
      <p:pic>
        <p:nvPicPr>
          <p:cNvPr id="4" name="Picture 3">
            <a:extLst>
              <a:ext uri="{FF2B5EF4-FFF2-40B4-BE49-F238E27FC236}">
                <a16:creationId xmlns:a16="http://schemas.microsoft.com/office/drawing/2014/main" id="{85D0E409-5CB8-4874-A534-A3C3A489669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52853" y="172570"/>
            <a:ext cx="604195" cy="742848"/>
          </a:xfrm>
          <a:prstGeom prst="rect">
            <a:avLst/>
          </a:prstGeom>
        </p:spPr>
      </p:pic>
    </p:spTree>
    <p:extLst>
      <p:ext uri="{BB962C8B-B14F-4D97-AF65-F5344CB8AC3E}">
        <p14:creationId xmlns:p14="http://schemas.microsoft.com/office/powerpoint/2010/main" val="82595663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553</TotalTime>
  <Words>503</Words>
  <Application>Microsoft Office PowerPoint</Application>
  <PresentationFormat>A4 Paper (210x297 mm)</PresentationFormat>
  <Paragraphs>63</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Cambria</vt:lpstr>
      <vt:lpstr>Times New Roman</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CUPB-TLC</dc:creator>
  <cp:lastModifiedBy>Dell CUP</cp:lastModifiedBy>
  <cp:revision>50</cp:revision>
  <cp:lastPrinted>2026-08-24T06:18:09Z</cp:lastPrinted>
  <dcterms:created xsi:type="dcterms:W3CDTF">2024-11-19T09:09:25Z</dcterms:created>
  <dcterms:modified xsi:type="dcterms:W3CDTF">2026-08-31T09:16:13Z</dcterms:modified>
</cp:coreProperties>
</file>